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Raleway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SOfi4vlJd8bGe2n2X9yDvSxDx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55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8e147acb9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8e147acb9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8e147acb9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8e147acb9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8e147acb9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8e147acb9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8e147acb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8e147acb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8e147ac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8e147ac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8e147ac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8e147ac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8e147acb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8e147acb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8e147acb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8e147acb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8e147acb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8e147acb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8e147acb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8e147acb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8e147acb9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8e147acb9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8e147acb9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8e147acb9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8e147acb9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8e147acb9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8e147acb9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8e147acb9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8e147acb9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8e147acb9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8e147acb9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8e147acb9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8e147acb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8e147acb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8e147acb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8e147acb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8e147acb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8e147acb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8e147acb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a8e147acb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8e147acb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8e147acb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8e147acb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8e147acb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8e147acb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8e147acb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8e147acb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8e147acb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8e147acb9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8e147acb9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8e147acb9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8e147acb9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5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47796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title" idx="2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112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15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13" name="Google Shape;13;p15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5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5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15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oogle Shape;17;p15"/>
          <p:cNvGrpSpPr/>
          <p:nvPr/>
        </p:nvGrpSpPr>
        <p:grpSpPr>
          <a:xfrm>
            <a:off x="7645875" y="3738325"/>
            <a:ext cx="1136700" cy="1139775"/>
            <a:chOff x="6532950" y="648050"/>
            <a:chExt cx="1136700" cy="1139775"/>
          </a:xfrm>
        </p:grpSpPr>
        <p:sp>
          <p:nvSpPr>
            <p:cNvPr id="18" name="Google Shape;18;p15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" name="Google Shape;19;p15"/>
            <p:cNvCxnSpPr>
              <a:stCxn id="18" idx="1"/>
              <a:endCxn id="18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" name="Google Shape;20;p15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15"/>
            <p:cNvCxnSpPr>
              <a:stCxn id="20" idx="1"/>
              <a:endCxn id="20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22;p15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Google Shape;23;p15"/>
            <p:cNvCxnSpPr>
              <a:stCxn id="22" idx="1"/>
              <a:endCxn id="22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24;p15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" name="Google Shape;25;p15"/>
            <p:cNvCxnSpPr>
              <a:stCxn id="24" idx="1"/>
              <a:endCxn id="24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15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" name="Google Shape;27;p15"/>
            <p:cNvCxnSpPr>
              <a:stCxn id="26" idx="1"/>
              <a:endCxn id="26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" name="Google Shape;28;p15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" name="Google Shape;29;p15"/>
            <p:cNvCxnSpPr>
              <a:stCxn id="28" idx="1"/>
              <a:endCxn id="28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15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31;p15"/>
            <p:cNvCxnSpPr>
              <a:stCxn id="30" idx="1"/>
              <a:endCxn id="30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15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Google Shape;33;p15"/>
            <p:cNvCxnSpPr>
              <a:stCxn id="32" idx="1"/>
              <a:endCxn id="32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34;p15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" name="Google Shape;35;p15"/>
            <p:cNvCxnSpPr>
              <a:stCxn id="34" idx="1"/>
              <a:endCxn id="34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" name="Google Shape;36;p15"/>
          <p:cNvSpPr/>
          <p:nvPr/>
        </p:nvSpPr>
        <p:spPr>
          <a:xfrm>
            <a:off x="6071075" y="-11798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15"/>
          <p:cNvGrpSpPr/>
          <p:nvPr/>
        </p:nvGrpSpPr>
        <p:grpSpPr>
          <a:xfrm>
            <a:off x="7758925" y="533050"/>
            <a:ext cx="636199" cy="247800"/>
            <a:chOff x="7758925" y="4356275"/>
            <a:chExt cx="636199" cy="247800"/>
          </a:xfrm>
        </p:grpSpPr>
        <p:sp>
          <p:nvSpPr>
            <p:cNvPr id="38" name="Google Shape;38;p15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15"/>
          <p:cNvSpPr/>
          <p:nvPr/>
        </p:nvSpPr>
        <p:spPr>
          <a:xfrm>
            <a:off x="-106950" y="433672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"/>
          <p:cNvSpPr/>
          <p:nvPr/>
        </p:nvSpPr>
        <p:spPr>
          <a:xfrm rot="5400000">
            <a:off x="8262625" y="4268575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/>
          <p:nvPr/>
        </p:nvSpPr>
        <p:spPr>
          <a:xfrm>
            <a:off x="0" y="-1169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ubTitle" idx="1"/>
          </p:nvPr>
        </p:nvSpPr>
        <p:spPr>
          <a:xfrm>
            <a:off x="5231709" y="3771424"/>
            <a:ext cx="21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ubTitle" idx="2"/>
          </p:nvPr>
        </p:nvSpPr>
        <p:spPr>
          <a:xfrm>
            <a:off x="1759568" y="3771424"/>
            <a:ext cx="21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ubTitle" idx="3"/>
          </p:nvPr>
        </p:nvSpPr>
        <p:spPr>
          <a:xfrm>
            <a:off x="5231701" y="3274925"/>
            <a:ext cx="21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ubTitle" idx="4"/>
          </p:nvPr>
        </p:nvSpPr>
        <p:spPr>
          <a:xfrm>
            <a:off x="1759375" y="3274925"/>
            <a:ext cx="21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9" name="Google Shape;49;p16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50" name="Google Shape;50;p16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16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16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6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" name="Google Shape;54;p16"/>
          <p:cNvGrpSpPr/>
          <p:nvPr/>
        </p:nvGrpSpPr>
        <p:grpSpPr>
          <a:xfrm>
            <a:off x="-775275" y="265477"/>
            <a:ext cx="1136700" cy="1139775"/>
            <a:chOff x="6532950" y="648050"/>
            <a:chExt cx="1136700" cy="1139775"/>
          </a:xfrm>
        </p:grpSpPr>
        <p:sp>
          <p:nvSpPr>
            <p:cNvPr id="55" name="Google Shape;55;p16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6"/>
            <p:cNvCxnSpPr>
              <a:stCxn id="55" idx="1"/>
              <a:endCxn id="55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" name="Google Shape;57;p16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" name="Google Shape;58;p16"/>
            <p:cNvCxnSpPr>
              <a:stCxn id="57" idx="1"/>
              <a:endCxn id="57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Google Shape;59;p16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6"/>
            <p:cNvCxnSpPr>
              <a:stCxn id="59" idx="1"/>
              <a:endCxn id="59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" name="Google Shape;61;p16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" name="Google Shape;62;p16"/>
            <p:cNvCxnSpPr>
              <a:stCxn id="61" idx="1"/>
              <a:endCxn id="61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" name="Google Shape;63;p16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" name="Google Shape;64;p16"/>
            <p:cNvCxnSpPr>
              <a:stCxn id="63" idx="1"/>
              <a:endCxn id="63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" name="Google Shape;65;p16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" name="Google Shape;66;p16"/>
            <p:cNvCxnSpPr>
              <a:stCxn id="65" idx="1"/>
              <a:endCxn id="65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" name="Google Shape;67;p16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" name="Google Shape;68;p16"/>
            <p:cNvCxnSpPr>
              <a:stCxn id="67" idx="1"/>
              <a:endCxn id="67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" name="Google Shape;69;p16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16"/>
            <p:cNvCxnSpPr>
              <a:stCxn id="69" idx="1"/>
              <a:endCxn id="69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" name="Google Shape;71;p16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" name="Google Shape;72;p16"/>
            <p:cNvCxnSpPr>
              <a:stCxn id="71" idx="1"/>
              <a:endCxn id="71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16"/>
          <p:cNvSpPr/>
          <p:nvPr/>
        </p:nvSpPr>
        <p:spPr>
          <a:xfrm rot="5400000">
            <a:off x="8257650" y="-620250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75" y="378080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8146175" y="312252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78" name="Google Shape;78;p17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17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7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7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8780975" y="-1169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6257062" y="460400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-775275" y="3744657"/>
            <a:ext cx="1136700" cy="1139775"/>
            <a:chOff x="6532950" y="648050"/>
            <a:chExt cx="1136700" cy="1139775"/>
          </a:xfrm>
        </p:grpSpPr>
        <p:sp>
          <p:nvSpPr>
            <p:cNvPr id="86" name="Google Shape;86;p17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" name="Google Shape;87;p17"/>
            <p:cNvCxnSpPr>
              <a:stCxn id="86" idx="1"/>
              <a:endCxn id="86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17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" name="Google Shape;89;p17"/>
            <p:cNvCxnSpPr>
              <a:stCxn id="88" idx="1"/>
              <a:endCxn id="88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" name="Google Shape;90;p17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17"/>
            <p:cNvCxnSpPr>
              <a:stCxn id="90" idx="1"/>
              <a:endCxn id="90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" name="Google Shape;92;p17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17"/>
            <p:cNvCxnSpPr>
              <a:stCxn id="92" idx="1"/>
              <a:endCxn id="92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7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" name="Google Shape;95;p17"/>
            <p:cNvCxnSpPr>
              <a:stCxn id="94" idx="1"/>
              <a:endCxn id="94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" name="Google Shape;96;p17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" name="Google Shape;97;p17"/>
            <p:cNvCxnSpPr>
              <a:stCxn id="96" idx="1"/>
              <a:endCxn id="96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7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" name="Google Shape;99;p17"/>
            <p:cNvCxnSpPr>
              <a:stCxn id="98" idx="1"/>
              <a:endCxn id="98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7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" name="Google Shape;101;p17"/>
            <p:cNvCxnSpPr>
              <a:stCxn id="100" idx="1"/>
              <a:endCxn id="100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" name="Google Shape;102;p17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17"/>
            <p:cNvCxnSpPr>
              <a:stCxn id="102" idx="1"/>
              <a:endCxn id="102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8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106" name="Google Shape;106;p18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18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8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18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0" name="Google Shape;110;p18"/>
          <p:cNvSpPr/>
          <p:nvPr/>
        </p:nvSpPr>
        <p:spPr>
          <a:xfrm>
            <a:off x="0" y="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430787" y="231800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8"/>
          <p:cNvGrpSpPr/>
          <p:nvPr/>
        </p:nvGrpSpPr>
        <p:grpSpPr>
          <a:xfrm>
            <a:off x="-775275" y="3745798"/>
            <a:ext cx="1136700" cy="1139775"/>
            <a:chOff x="6532950" y="648050"/>
            <a:chExt cx="1136700" cy="1139775"/>
          </a:xfrm>
        </p:grpSpPr>
        <p:sp>
          <p:nvSpPr>
            <p:cNvPr id="113" name="Google Shape;113;p18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" name="Google Shape;114;p18"/>
            <p:cNvCxnSpPr>
              <a:stCxn id="113" idx="1"/>
              <a:endCxn id="113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5" name="Google Shape;115;p18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" name="Google Shape;116;p18"/>
            <p:cNvCxnSpPr>
              <a:stCxn id="115" idx="1"/>
              <a:endCxn id="115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8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18"/>
            <p:cNvCxnSpPr>
              <a:stCxn id="117" idx="1"/>
              <a:endCxn id="117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9" name="Google Shape;119;p18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" name="Google Shape;120;p18"/>
            <p:cNvCxnSpPr>
              <a:stCxn id="119" idx="1"/>
              <a:endCxn id="119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" name="Google Shape;121;p18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" name="Google Shape;122;p18"/>
            <p:cNvCxnSpPr>
              <a:stCxn id="121" idx="1"/>
              <a:endCxn id="121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" name="Google Shape;123;p18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4" name="Google Shape;124;p18"/>
            <p:cNvCxnSpPr>
              <a:stCxn id="123" idx="1"/>
              <a:endCxn id="123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5" name="Google Shape;125;p18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18"/>
            <p:cNvCxnSpPr>
              <a:stCxn id="125" idx="1"/>
              <a:endCxn id="125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7" name="Google Shape;127;p18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" name="Google Shape;128;p18"/>
            <p:cNvCxnSpPr>
              <a:stCxn id="127" idx="1"/>
              <a:endCxn id="127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" name="Google Shape;129;p18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18"/>
            <p:cNvCxnSpPr>
              <a:stCxn id="129" idx="1"/>
              <a:endCxn id="129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9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133" name="Google Shape;133;p19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9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9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19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7" name="Google Shape;137;p19"/>
          <p:cNvSpPr/>
          <p:nvPr/>
        </p:nvSpPr>
        <p:spPr>
          <a:xfrm>
            <a:off x="8780975" y="-1169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-952613" y="445160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-775275" y="265477"/>
            <a:ext cx="1136700" cy="1139775"/>
            <a:chOff x="6532950" y="648050"/>
            <a:chExt cx="1136700" cy="1139775"/>
          </a:xfrm>
        </p:grpSpPr>
        <p:sp>
          <p:nvSpPr>
            <p:cNvPr id="140" name="Google Shape;140;p19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Google Shape;141;p19"/>
            <p:cNvCxnSpPr>
              <a:stCxn id="140" idx="1"/>
              <a:endCxn id="140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19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p19"/>
            <p:cNvCxnSpPr>
              <a:stCxn id="142" idx="1"/>
              <a:endCxn id="142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" name="Google Shape;144;p19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19"/>
            <p:cNvCxnSpPr>
              <a:stCxn id="144" idx="1"/>
              <a:endCxn id="144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46;p19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" name="Google Shape;147;p19"/>
            <p:cNvCxnSpPr>
              <a:stCxn id="146" idx="1"/>
              <a:endCxn id="146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" name="Google Shape;148;p19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19"/>
            <p:cNvCxnSpPr>
              <a:stCxn id="148" idx="1"/>
              <a:endCxn id="148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9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" name="Google Shape;151;p19"/>
            <p:cNvCxnSpPr>
              <a:stCxn id="150" idx="1"/>
              <a:endCxn id="150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9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19"/>
            <p:cNvCxnSpPr>
              <a:stCxn id="152" idx="1"/>
              <a:endCxn id="152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4" name="Google Shape;154;p19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9"/>
            <p:cNvCxnSpPr>
              <a:stCxn id="154" idx="1"/>
              <a:endCxn id="154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6" name="Google Shape;156;p19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" name="Google Shape;157;p19"/>
            <p:cNvCxnSpPr>
              <a:stCxn id="156" idx="1"/>
              <a:endCxn id="156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title"/>
          </p:nvPr>
        </p:nvSpPr>
        <p:spPr>
          <a:xfrm>
            <a:off x="550173" y="1725421"/>
            <a:ext cx="5992744" cy="13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0C0C0C"/>
                </a:solidFill>
                <a:highlight>
                  <a:srgbClr val="E8E8E8"/>
                </a:highlight>
              </a:rPr>
              <a:t>Hand Gesture </a:t>
            </a:r>
            <a:br>
              <a:rPr lang="en-US" sz="4800">
                <a:solidFill>
                  <a:srgbClr val="0C0C0C"/>
                </a:solidFill>
                <a:highlight>
                  <a:srgbClr val="E8E8E8"/>
                </a:highlight>
              </a:rPr>
            </a:br>
            <a:r>
              <a:rPr lang="en-US" sz="4800">
                <a:solidFill>
                  <a:schemeClr val="lt1"/>
                </a:solidFill>
              </a:rPr>
              <a:t>Recognition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8122927" y="4871998"/>
            <a:ext cx="14997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/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479" y="1684601"/>
            <a:ext cx="391446" cy="69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8e147acb9_0_429"/>
          <p:cNvSpPr txBox="1"/>
          <p:nvPr/>
        </p:nvSpPr>
        <p:spPr>
          <a:xfrm>
            <a:off x="761800" y="348950"/>
            <a:ext cx="50328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g2a8e147acb9_0_429"/>
          <p:cNvSpPr txBox="1"/>
          <p:nvPr/>
        </p:nvSpPr>
        <p:spPr>
          <a:xfrm>
            <a:off x="4229800" y="459675"/>
            <a:ext cx="55077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Normalizing data | for fast computations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Augmentation | for more variations - both hands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g2a8e147acb9_0_429"/>
          <p:cNvSpPr/>
          <p:nvPr/>
        </p:nvSpPr>
        <p:spPr>
          <a:xfrm>
            <a:off x="3532943" y="2603775"/>
            <a:ext cx="926100" cy="37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g2a8e147acb9_0_429"/>
          <p:cNvSpPr txBox="1"/>
          <p:nvPr/>
        </p:nvSpPr>
        <p:spPr>
          <a:xfrm>
            <a:off x="2681325" y="442525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fig.7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g2a8e147acb9_0_429"/>
          <p:cNvSpPr txBox="1"/>
          <p:nvPr/>
        </p:nvSpPr>
        <p:spPr>
          <a:xfrm>
            <a:off x="8158575" y="48504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fig.8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BA21F-27BF-2B76-3C50-A902D6DA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4" y="1418296"/>
            <a:ext cx="2633573" cy="277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2DCBF-39D5-669C-8A23-AFDACD7F5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6" t="1049" r="209" b="-619"/>
          <a:stretch/>
        </p:blipFill>
        <p:spPr>
          <a:xfrm>
            <a:off x="5148008" y="1332740"/>
            <a:ext cx="2739618" cy="28624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8e147acb9_0_457"/>
          <p:cNvSpPr txBox="1"/>
          <p:nvPr/>
        </p:nvSpPr>
        <p:spPr>
          <a:xfrm>
            <a:off x="761800" y="348950"/>
            <a:ext cx="6047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train-validation-test split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g2a8e147acb9_0_4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00" y="1916200"/>
            <a:ext cx="3912777" cy="2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a8e147acb9_0_457"/>
          <p:cNvSpPr txBox="1"/>
          <p:nvPr/>
        </p:nvSpPr>
        <p:spPr>
          <a:xfrm>
            <a:off x="5933975" y="4335600"/>
            <a:ext cx="72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chart.1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8e147acb9_0_359"/>
          <p:cNvSpPr txBox="1"/>
          <p:nvPr/>
        </p:nvSpPr>
        <p:spPr>
          <a:xfrm>
            <a:off x="795175" y="353575"/>
            <a:ext cx="4670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CNN Architecture .. why?</a:t>
            </a:r>
            <a:endParaRPr sz="2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g2a8e147acb9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00" y="1338950"/>
            <a:ext cx="6450974" cy="32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a8e147acb9_0_359"/>
          <p:cNvSpPr txBox="1"/>
          <p:nvPr/>
        </p:nvSpPr>
        <p:spPr>
          <a:xfrm>
            <a:off x="6959875" y="689375"/>
            <a:ext cx="18807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Translation Invariance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Computational Efficiency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Retention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AutoNum type="arabicPeriod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Dimensionality Reduction (Pooling)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g2a8e147acb9_0_359"/>
          <p:cNvSpPr txBox="1"/>
          <p:nvPr/>
        </p:nvSpPr>
        <p:spPr>
          <a:xfrm>
            <a:off x="6324875" y="45483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fig.9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a8e147acb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75" y="948175"/>
            <a:ext cx="6722550" cy="33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a8e147acb9_0_4"/>
          <p:cNvPicPr preferRelativeResize="0"/>
          <p:nvPr/>
        </p:nvPicPr>
        <p:blipFill rotWithShape="1">
          <a:blip r:embed="rId4">
            <a:alphaModFix/>
          </a:blip>
          <a:srcRect l="71950"/>
          <a:stretch/>
        </p:blipFill>
        <p:spPr>
          <a:xfrm>
            <a:off x="5938700" y="856975"/>
            <a:ext cx="1918324" cy="2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a8e147acb9_0_4"/>
          <p:cNvSpPr txBox="1"/>
          <p:nvPr/>
        </p:nvSpPr>
        <p:spPr>
          <a:xfrm>
            <a:off x="6230575" y="1733300"/>
            <a:ext cx="4932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g2a8e147acb9_0_4"/>
          <p:cNvSpPr/>
          <p:nvPr/>
        </p:nvSpPr>
        <p:spPr>
          <a:xfrm>
            <a:off x="6240650" y="1723225"/>
            <a:ext cx="493200" cy="503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g2a8e147acb9_0_4"/>
          <p:cNvSpPr txBox="1"/>
          <p:nvPr/>
        </p:nvSpPr>
        <p:spPr>
          <a:xfrm>
            <a:off x="795175" y="353575"/>
            <a:ext cx="4670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FeedForward Propagation</a:t>
            </a:r>
            <a:endParaRPr sz="2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g2a8e147acb9_0_4"/>
          <p:cNvSpPr/>
          <p:nvPr/>
        </p:nvSpPr>
        <p:spPr>
          <a:xfrm>
            <a:off x="3718500" y="2330250"/>
            <a:ext cx="241500" cy="241500"/>
          </a:xfrm>
          <a:prstGeom prst="flowChartSummingJunction">
            <a:avLst/>
          </a:prstGeom>
          <a:solidFill>
            <a:schemeClr val="dk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g2a8e147acb9_0_4"/>
          <p:cNvSpPr txBox="1"/>
          <p:nvPr/>
        </p:nvSpPr>
        <p:spPr>
          <a:xfrm>
            <a:off x="1338775" y="4430850"/>
            <a:ext cx="48414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so on to get all values of the layer 1 feature map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g2a8e147acb9_0_4"/>
          <p:cNvSpPr txBox="1"/>
          <p:nvPr/>
        </p:nvSpPr>
        <p:spPr>
          <a:xfrm>
            <a:off x="6798125" y="423627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fig.10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a8e147acb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25" y="833899"/>
            <a:ext cx="7145124" cy="33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a8e147acb9_0_0"/>
          <p:cNvSpPr txBox="1"/>
          <p:nvPr/>
        </p:nvSpPr>
        <p:spPr>
          <a:xfrm>
            <a:off x="795175" y="353575"/>
            <a:ext cx="4670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FeedForward Propagation</a:t>
            </a:r>
            <a:endParaRPr sz="2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g2a8e147acb9_0_0"/>
          <p:cNvSpPr/>
          <p:nvPr/>
        </p:nvSpPr>
        <p:spPr>
          <a:xfrm>
            <a:off x="4058700" y="4264700"/>
            <a:ext cx="1026600" cy="25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g2a8e147acb9_0_0"/>
          <p:cNvSpPr txBox="1"/>
          <p:nvPr/>
        </p:nvSpPr>
        <p:spPr>
          <a:xfrm>
            <a:off x="4056475" y="3923625"/>
            <a:ext cx="1409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flatten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g2a8e147acb9_0_0"/>
          <p:cNvSpPr/>
          <p:nvPr/>
        </p:nvSpPr>
        <p:spPr>
          <a:xfrm>
            <a:off x="5167975" y="4264700"/>
            <a:ext cx="11631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g2a8e147acb9_0_0"/>
          <p:cNvSpPr txBox="1"/>
          <p:nvPr/>
        </p:nvSpPr>
        <p:spPr>
          <a:xfrm>
            <a:off x="5016975" y="3918675"/>
            <a:ext cx="162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prediction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g2a8e147acb9_0_0"/>
          <p:cNvSpPr/>
          <p:nvPr/>
        </p:nvSpPr>
        <p:spPr>
          <a:xfrm>
            <a:off x="6413750" y="4264700"/>
            <a:ext cx="1026600" cy="25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g2a8e147acb9_0_0"/>
          <p:cNvSpPr txBox="1"/>
          <p:nvPr/>
        </p:nvSpPr>
        <p:spPr>
          <a:xfrm>
            <a:off x="6413750" y="3926900"/>
            <a:ext cx="162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g2a8e147acb9_0_0"/>
          <p:cNvSpPr txBox="1"/>
          <p:nvPr/>
        </p:nvSpPr>
        <p:spPr>
          <a:xfrm>
            <a:off x="990300" y="386482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fig.11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8e147acb9_0_25"/>
          <p:cNvSpPr txBox="1"/>
          <p:nvPr/>
        </p:nvSpPr>
        <p:spPr>
          <a:xfrm>
            <a:off x="795175" y="353575"/>
            <a:ext cx="4670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BackPropagation</a:t>
            </a:r>
            <a:endParaRPr sz="2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4" name="Google Shape;334;g2a8e147acb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75" y="1030050"/>
            <a:ext cx="7245774" cy="34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a8e147acb9_0_25"/>
          <p:cNvSpPr txBox="1"/>
          <p:nvPr/>
        </p:nvSpPr>
        <p:spPr>
          <a:xfrm>
            <a:off x="3147725" y="4467700"/>
            <a:ext cx="30297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where alpha is the learning rate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g2a8e147acb9_0_25"/>
          <p:cNvSpPr txBox="1"/>
          <p:nvPr/>
        </p:nvSpPr>
        <p:spPr>
          <a:xfrm>
            <a:off x="1342600" y="38236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fig.12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a8e147acb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063" y="967725"/>
            <a:ext cx="30003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a8e147acb9_0_31"/>
          <p:cNvSpPr txBox="1"/>
          <p:nvPr/>
        </p:nvSpPr>
        <p:spPr>
          <a:xfrm>
            <a:off x="835425" y="1159550"/>
            <a:ext cx="3321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So, we put our derivative in a new kernel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More efficient !!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g2a8e147acb9_0_31"/>
          <p:cNvSpPr txBox="1"/>
          <p:nvPr/>
        </p:nvSpPr>
        <p:spPr>
          <a:xfrm>
            <a:off x="6647150" y="39041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fig.13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a8e147acb9_0_36"/>
          <p:cNvPicPr preferRelativeResize="0"/>
          <p:nvPr/>
        </p:nvPicPr>
        <p:blipFill rotWithShape="1">
          <a:blip r:embed="rId3">
            <a:alphaModFix/>
          </a:blip>
          <a:srcRect r="39132" b="18407"/>
          <a:stretch/>
        </p:blipFill>
        <p:spPr>
          <a:xfrm>
            <a:off x="756325" y="1018025"/>
            <a:ext cx="4426450" cy="28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a8e147acb9_0_36"/>
          <p:cNvSpPr txBox="1"/>
          <p:nvPr/>
        </p:nvSpPr>
        <p:spPr>
          <a:xfrm>
            <a:off x="946175" y="485150"/>
            <a:ext cx="579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Lets see how to calculate one term … same for others!</a:t>
            </a:r>
            <a:endParaRPr sz="1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g2a8e147acb9_0_36"/>
          <p:cNvSpPr/>
          <p:nvPr/>
        </p:nvSpPr>
        <p:spPr>
          <a:xfrm rot="-651914">
            <a:off x="1519932" y="1631195"/>
            <a:ext cx="3070036" cy="12926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g2a8e147acb9_0_36"/>
          <p:cNvSpPr/>
          <p:nvPr/>
        </p:nvSpPr>
        <p:spPr>
          <a:xfrm rot="1378">
            <a:off x="1577925" y="1973025"/>
            <a:ext cx="2994000" cy="117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g2a8e147acb9_0_36"/>
          <p:cNvSpPr/>
          <p:nvPr/>
        </p:nvSpPr>
        <p:spPr>
          <a:xfrm rot="1308144">
            <a:off x="1436654" y="2679045"/>
            <a:ext cx="3236614" cy="97212"/>
          </a:xfrm>
          <a:prstGeom prst="leftArrow">
            <a:avLst>
              <a:gd name="adj1" fmla="val 59215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g2a8e147acb9_0_36"/>
          <p:cNvSpPr/>
          <p:nvPr/>
        </p:nvSpPr>
        <p:spPr>
          <a:xfrm rot="801274">
            <a:off x="1518923" y="2372421"/>
            <a:ext cx="3106810" cy="12115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g2a8e147acb9_0_36"/>
          <p:cNvSpPr/>
          <p:nvPr/>
        </p:nvSpPr>
        <p:spPr>
          <a:xfrm rot="661">
            <a:off x="5182775" y="2091675"/>
            <a:ext cx="1561200" cy="11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g2a8e147acb9_0_36"/>
          <p:cNvSpPr/>
          <p:nvPr/>
        </p:nvSpPr>
        <p:spPr>
          <a:xfrm rot="661">
            <a:off x="5182775" y="2668400"/>
            <a:ext cx="1561200" cy="11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g2a8e147acb9_0_36"/>
          <p:cNvSpPr/>
          <p:nvPr/>
        </p:nvSpPr>
        <p:spPr>
          <a:xfrm rot="661">
            <a:off x="5182775" y="3401350"/>
            <a:ext cx="1561200" cy="11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g2a8e147acb9_0_36"/>
          <p:cNvSpPr/>
          <p:nvPr/>
        </p:nvSpPr>
        <p:spPr>
          <a:xfrm rot="661">
            <a:off x="5182775" y="1343175"/>
            <a:ext cx="1561200" cy="118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g2a8e147acb9_0_36"/>
          <p:cNvSpPr/>
          <p:nvPr/>
        </p:nvSpPr>
        <p:spPr>
          <a:xfrm>
            <a:off x="6864700" y="1350800"/>
            <a:ext cx="805200" cy="21693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DM Sans"/>
                <a:ea typeface="DM Sans"/>
                <a:cs typeface="DM Sans"/>
                <a:sym typeface="DM Sans"/>
              </a:rPr>
              <a:t>L</a:t>
            </a:r>
            <a:endParaRPr sz="330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9" name="Google Shape;359;g2a8e147acb9_0_36"/>
          <p:cNvPicPr preferRelativeResize="0"/>
          <p:nvPr/>
        </p:nvPicPr>
        <p:blipFill rotWithShape="1">
          <a:blip r:embed="rId3">
            <a:alphaModFix/>
          </a:blip>
          <a:srcRect t="80088" r="793"/>
          <a:stretch/>
        </p:blipFill>
        <p:spPr>
          <a:xfrm>
            <a:off x="838275" y="3965350"/>
            <a:ext cx="7214175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a8e147acb9_0_36"/>
          <p:cNvSpPr txBox="1"/>
          <p:nvPr/>
        </p:nvSpPr>
        <p:spPr>
          <a:xfrm>
            <a:off x="1040650" y="455465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fig.14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a8e147acb9_0_54"/>
          <p:cNvPicPr preferRelativeResize="0"/>
          <p:nvPr/>
        </p:nvPicPr>
        <p:blipFill rotWithShape="1">
          <a:blip r:embed="rId3">
            <a:alphaModFix/>
          </a:blip>
          <a:srcRect b="75241"/>
          <a:stretch/>
        </p:blipFill>
        <p:spPr>
          <a:xfrm>
            <a:off x="304800" y="304800"/>
            <a:ext cx="8839200" cy="11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a8e147acb9_0_54"/>
          <p:cNvSpPr txBox="1"/>
          <p:nvPr/>
        </p:nvSpPr>
        <p:spPr>
          <a:xfrm>
            <a:off x="1147475" y="1688700"/>
            <a:ext cx="5797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Generally z = w1 x a + …..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Same for all other derivatives: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7" name="Google Shape;367;g2a8e147acb9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75" y="3343050"/>
            <a:ext cx="7839651" cy="14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a8e147acb9_0_54"/>
          <p:cNvSpPr/>
          <p:nvPr/>
        </p:nvSpPr>
        <p:spPr>
          <a:xfrm>
            <a:off x="966300" y="3746400"/>
            <a:ext cx="281700" cy="261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g2a8e147acb9_0_54"/>
          <p:cNvSpPr/>
          <p:nvPr/>
        </p:nvSpPr>
        <p:spPr>
          <a:xfrm>
            <a:off x="2507750" y="3746400"/>
            <a:ext cx="281700" cy="261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g2a8e147acb9_0_54"/>
          <p:cNvSpPr/>
          <p:nvPr/>
        </p:nvSpPr>
        <p:spPr>
          <a:xfrm>
            <a:off x="4049200" y="3746400"/>
            <a:ext cx="281700" cy="261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g2a8e147acb9_0_54"/>
          <p:cNvSpPr/>
          <p:nvPr/>
        </p:nvSpPr>
        <p:spPr>
          <a:xfrm>
            <a:off x="5550375" y="3746400"/>
            <a:ext cx="281700" cy="261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g2a8e147acb9_0_54"/>
          <p:cNvSpPr/>
          <p:nvPr/>
        </p:nvSpPr>
        <p:spPr>
          <a:xfrm>
            <a:off x="7132100" y="3546500"/>
            <a:ext cx="417000" cy="4113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3" name="Google Shape;373;g2a8e147acb9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013" y="2015438"/>
            <a:ext cx="2809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a8e147acb9_0_54"/>
          <p:cNvSpPr txBox="1"/>
          <p:nvPr/>
        </p:nvSpPr>
        <p:spPr>
          <a:xfrm>
            <a:off x="8328100" y="142125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fig.15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g2a8e147acb9_0_54"/>
          <p:cNvSpPr txBox="1"/>
          <p:nvPr/>
        </p:nvSpPr>
        <p:spPr>
          <a:xfrm>
            <a:off x="7744300" y="47742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fig.16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8e147acb9_0_61"/>
          <p:cNvSpPr txBox="1"/>
          <p:nvPr/>
        </p:nvSpPr>
        <p:spPr>
          <a:xfrm>
            <a:off x="1238050" y="434850"/>
            <a:ext cx="414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Optimization algorithm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1" name="Google Shape;381;g2a8e147acb9_0_61"/>
          <p:cNvCxnSpPr>
            <a:stCxn id="382" idx="2"/>
            <a:endCxn id="383" idx="0"/>
          </p:cNvCxnSpPr>
          <p:nvPr/>
        </p:nvCxnSpPr>
        <p:spPr>
          <a:xfrm rot="-5400000" flipH="1">
            <a:off x="4539025" y="1855975"/>
            <a:ext cx="1031700" cy="15078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84" name="Google Shape;384;g2a8e147acb9_0_61"/>
          <p:cNvCxnSpPr>
            <a:stCxn id="385" idx="0"/>
            <a:endCxn id="382" idx="2"/>
          </p:cNvCxnSpPr>
          <p:nvPr/>
        </p:nvCxnSpPr>
        <p:spPr>
          <a:xfrm rot="-5400000">
            <a:off x="3076500" y="1901076"/>
            <a:ext cx="1031700" cy="1417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82" name="Google Shape;382;g2a8e147acb9_0_61"/>
          <p:cNvSpPr txBox="1"/>
          <p:nvPr/>
        </p:nvSpPr>
        <p:spPr>
          <a:xfrm>
            <a:off x="657175" y="1509625"/>
            <a:ext cx="7287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</a:pPr>
            <a:r>
              <a:rPr lang="en-US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Adam 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Adaptive Moment Estimation</a:t>
            </a:r>
            <a:endParaRPr sz="19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g2a8e147acb9_0_61"/>
          <p:cNvSpPr txBox="1"/>
          <p:nvPr/>
        </p:nvSpPr>
        <p:spPr>
          <a:xfrm>
            <a:off x="1499250" y="3125676"/>
            <a:ext cx="27687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Adaptive Learning Rate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g2a8e147acb9_0_61"/>
          <p:cNvSpPr txBox="1"/>
          <p:nvPr/>
        </p:nvSpPr>
        <p:spPr>
          <a:xfrm>
            <a:off x="5039850" y="3125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Momentum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g2a8e147acb9_0_61"/>
          <p:cNvSpPr txBox="1"/>
          <p:nvPr/>
        </p:nvSpPr>
        <p:spPr>
          <a:xfrm>
            <a:off x="2681325" y="407522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fig.17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429949" y="402212"/>
            <a:ext cx="3055587" cy="44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>
                <a:highlight>
                  <a:srgbClr val="C0C0C0"/>
                </a:highlight>
              </a:rPr>
              <a:t>Our</a:t>
            </a:r>
            <a:r>
              <a:rPr lang="en-US" sz="4400"/>
              <a:t> </a:t>
            </a:r>
            <a:r>
              <a:rPr lang="en-US" sz="4400">
                <a:solidFill>
                  <a:schemeClr val="lt1"/>
                </a:solidFill>
                <a:highlight>
                  <a:srgbClr val="808080"/>
                </a:highlight>
              </a:rPr>
              <a:t>team.</a:t>
            </a:r>
            <a:endParaRPr sz="4400">
              <a:solidFill>
                <a:schemeClr val="lt1"/>
              </a:solidFill>
              <a:highlight>
                <a:srgbClr val="808080"/>
              </a:highlight>
            </a:endParaRPr>
          </a:p>
        </p:txBody>
      </p:sp>
      <p:grpSp>
        <p:nvGrpSpPr>
          <p:cNvPr id="170" name="Google Shape;170;p2"/>
          <p:cNvGrpSpPr/>
          <p:nvPr/>
        </p:nvGrpSpPr>
        <p:grpSpPr>
          <a:xfrm>
            <a:off x="2828822" y="402553"/>
            <a:ext cx="5234039" cy="4338392"/>
            <a:chOff x="1081138" y="341"/>
            <a:chExt cx="5234039" cy="4338392"/>
          </a:xfrm>
        </p:grpSpPr>
        <p:sp>
          <p:nvSpPr>
            <p:cNvPr id="171" name="Google Shape;171;p2"/>
            <p:cNvSpPr/>
            <p:nvPr/>
          </p:nvSpPr>
          <p:spPr>
            <a:xfrm>
              <a:off x="2802510" y="341"/>
              <a:ext cx="1791295" cy="895647"/>
            </a:xfrm>
            <a:prstGeom prst="roundRect">
              <a:avLst>
                <a:gd name="adj" fmla="val 10000"/>
              </a:avLst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2828743" y="26574"/>
              <a:ext cx="1738829" cy="843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عبدالرحمن السيد محمود السيد الدبشة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2700000">
              <a:off x="4091743" y="1152113"/>
              <a:ext cx="934200" cy="31347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 txBox="1"/>
            <p:nvPr/>
          </p:nvSpPr>
          <p:spPr>
            <a:xfrm rot="2700000">
              <a:off x="4185786" y="1214808"/>
              <a:ext cx="746114" cy="18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523882" y="1721714"/>
              <a:ext cx="1791295" cy="895647"/>
            </a:xfrm>
            <a:prstGeom prst="flowChartProcess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4523882" y="1721714"/>
              <a:ext cx="1791295" cy="89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احمد اشرف عبد الحميد هجرس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 rot="8100000">
              <a:off x="4091743" y="2873485"/>
              <a:ext cx="934200" cy="31347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 txBox="1"/>
            <p:nvPr/>
          </p:nvSpPr>
          <p:spPr>
            <a:xfrm rot="-2700000">
              <a:off x="4185786" y="2936180"/>
              <a:ext cx="746114" cy="18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802510" y="3443086"/>
              <a:ext cx="1791295" cy="895647"/>
            </a:xfrm>
            <a:prstGeom prst="roundRect">
              <a:avLst>
                <a:gd name="adj" fmla="val 10000"/>
              </a:avLst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2828743" y="3469319"/>
              <a:ext cx="1738829" cy="843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ساره حمزه عبد الرازق سعدون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 rot="-8100000">
              <a:off x="2370371" y="2873485"/>
              <a:ext cx="934200" cy="31347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 txBox="1"/>
            <p:nvPr/>
          </p:nvSpPr>
          <p:spPr>
            <a:xfrm rot="2700000">
              <a:off x="2464414" y="2936180"/>
              <a:ext cx="746114" cy="18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81138" y="1721714"/>
              <a:ext cx="1791295" cy="895647"/>
            </a:xfrm>
            <a:prstGeom prst="roundRect">
              <a:avLst>
                <a:gd name="adj" fmla="val 10000"/>
              </a:avLst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1107371" y="1747947"/>
              <a:ext cx="1738829" cy="843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ساره صلاح الدين عبد المعطى عبد العال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 rot="-2700000">
              <a:off x="2370371" y="1152113"/>
              <a:ext cx="934200" cy="31347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 txBox="1"/>
            <p:nvPr/>
          </p:nvSpPr>
          <p:spPr>
            <a:xfrm rot="-2700000">
              <a:off x="2464414" y="1214808"/>
              <a:ext cx="746114" cy="18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a8e147acb9_0_342"/>
          <p:cNvPicPr preferRelativeResize="0"/>
          <p:nvPr/>
        </p:nvPicPr>
        <p:blipFill rotWithShape="1">
          <a:blip r:embed="rId3">
            <a:alphaModFix/>
          </a:blip>
          <a:srcRect t="11535"/>
          <a:stretch/>
        </p:blipFill>
        <p:spPr>
          <a:xfrm>
            <a:off x="501300" y="766875"/>
            <a:ext cx="7904851" cy="4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a8e147acb9_0_342"/>
          <p:cNvSpPr txBox="1"/>
          <p:nvPr/>
        </p:nvSpPr>
        <p:spPr>
          <a:xfrm>
            <a:off x="7178150" y="3021675"/>
            <a:ext cx="845400" cy="15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g2a8e147acb9_0_342"/>
          <p:cNvSpPr/>
          <p:nvPr/>
        </p:nvSpPr>
        <p:spPr>
          <a:xfrm>
            <a:off x="6986750" y="3690325"/>
            <a:ext cx="191400" cy="49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g2a8e147acb9_0_342"/>
          <p:cNvSpPr txBox="1"/>
          <p:nvPr/>
        </p:nvSpPr>
        <p:spPr>
          <a:xfrm>
            <a:off x="7133050" y="2943625"/>
            <a:ext cx="2391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g2a8e147acb9_0_342"/>
          <p:cNvSpPr txBox="1"/>
          <p:nvPr/>
        </p:nvSpPr>
        <p:spPr>
          <a:xfrm>
            <a:off x="7133050" y="3109075"/>
            <a:ext cx="2391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g2a8e147acb9_0_342"/>
          <p:cNvSpPr txBox="1"/>
          <p:nvPr/>
        </p:nvSpPr>
        <p:spPr>
          <a:xfrm>
            <a:off x="7133050" y="3266875"/>
            <a:ext cx="2391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g2a8e147acb9_0_342"/>
          <p:cNvSpPr txBox="1"/>
          <p:nvPr/>
        </p:nvSpPr>
        <p:spPr>
          <a:xfrm>
            <a:off x="7133050" y="3433825"/>
            <a:ext cx="2391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8" name="Google Shape;398;g2a8e147acb9_0_342"/>
          <p:cNvSpPr txBox="1"/>
          <p:nvPr/>
        </p:nvSpPr>
        <p:spPr>
          <a:xfrm>
            <a:off x="7152050" y="4082050"/>
            <a:ext cx="2391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9" name="Google Shape;399;g2a8e147acb9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50" y="2911125"/>
            <a:ext cx="1878119" cy="1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a8e147acb9_0_342"/>
          <p:cNvSpPr txBox="1"/>
          <p:nvPr/>
        </p:nvSpPr>
        <p:spPr>
          <a:xfrm>
            <a:off x="4383275" y="4338550"/>
            <a:ext cx="21045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freeze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g2a8e147acb9_0_342"/>
          <p:cNvSpPr txBox="1"/>
          <p:nvPr/>
        </p:nvSpPr>
        <p:spPr>
          <a:xfrm>
            <a:off x="908325" y="153575"/>
            <a:ext cx="50328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g2a8e147acb9_0_342"/>
          <p:cNvSpPr txBox="1"/>
          <p:nvPr/>
        </p:nvSpPr>
        <p:spPr>
          <a:xfrm>
            <a:off x="7822350" y="47742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fig.18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a8e147acb9_0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700" y="753300"/>
            <a:ext cx="6613650" cy="3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a8e147acb9_0_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425" y="753300"/>
            <a:ext cx="3002025" cy="30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a8e147acb9_0_486"/>
          <p:cNvSpPr/>
          <p:nvPr/>
        </p:nvSpPr>
        <p:spPr>
          <a:xfrm>
            <a:off x="4322100" y="1374475"/>
            <a:ext cx="921900" cy="71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g2a8e147acb9_0_486"/>
          <p:cNvSpPr txBox="1"/>
          <p:nvPr/>
        </p:nvSpPr>
        <p:spPr>
          <a:xfrm>
            <a:off x="769325" y="143000"/>
            <a:ext cx="5470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Experiment | what we have tried?</a:t>
            </a:r>
            <a:endParaRPr u="sng"/>
          </a:p>
        </p:txBody>
      </p:sp>
      <p:sp>
        <p:nvSpPr>
          <p:cNvPr id="411" name="Google Shape;411;g2a8e147acb9_0_486"/>
          <p:cNvSpPr txBox="1"/>
          <p:nvPr/>
        </p:nvSpPr>
        <p:spPr>
          <a:xfrm>
            <a:off x="950050" y="431377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fig.19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g2a8e147acb9_0_486"/>
          <p:cNvSpPr txBox="1"/>
          <p:nvPr/>
        </p:nvSpPr>
        <p:spPr>
          <a:xfrm>
            <a:off x="7732650" y="384515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fig.20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8e147acb9_0_371"/>
          <p:cNvSpPr txBox="1"/>
          <p:nvPr/>
        </p:nvSpPr>
        <p:spPr>
          <a:xfrm>
            <a:off x="769325" y="486025"/>
            <a:ext cx="50922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Pretrained models | VGG-16</a:t>
            </a:r>
            <a:endParaRPr sz="2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8" name="Google Shape;418;g2a8e147acb9_0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00" y="1011125"/>
            <a:ext cx="6966925" cy="19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a8e147acb9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450" y="3009675"/>
            <a:ext cx="5794239" cy="18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a8e147acb9_0_371"/>
          <p:cNvSpPr txBox="1"/>
          <p:nvPr/>
        </p:nvSpPr>
        <p:spPr>
          <a:xfrm>
            <a:off x="7331600" y="300967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fig.21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g2a8e147acb9_0_371"/>
          <p:cNvSpPr txBox="1"/>
          <p:nvPr/>
        </p:nvSpPr>
        <p:spPr>
          <a:xfrm>
            <a:off x="6688825" y="48387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fig.22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a8e147acb9_0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0" y="1129325"/>
            <a:ext cx="5929700" cy="37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a8e147acb9_0_378"/>
          <p:cNvSpPr txBox="1"/>
          <p:nvPr/>
        </p:nvSpPr>
        <p:spPr>
          <a:xfrm>
            <a:off x="952500" y="378550"/>
            <a:ext cx="5470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Pretrained models | DenseNet</a:t>
            </a:r>
            <a:endParaRPr/>
          </a:p>
        </p:txBody>
      </p:sp>
      <p:sp>
        <p:nvSpPr>
          <p:cNvPr id="428" name="Google Shape;428;g2a8e147acb9_0_378"/>
          <p:cNvSpPr txBox="1"/>
          <p:nvPr/>
        </p:nvSpPr>
        <p:spPr>
          <a:xfrm>
            <a:off x="6618650" y="1291950"/>
            <a:ext cx="2222400" cy="21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AutoNum type="arabicPeriod"/>
            </a:pPr>
            <a:r>
              <a:rPr lang="en-U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dense connectivity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AutoNum type="arabicPeriod"/>
            </a:pPr>
            <a:r>
              <a:rPr lang="en-U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vanishing gradient problem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9" name="Google Shape;429;g2a8e147acb9_0_378"/>
          <p:cNvPicPr preferRelativeResize="0"/>
          <p:nvPr/>
        </p:nvPicPr>
        <p:blipFill rotWithShape="1">
          <a:blip r:embed="rId4">
            <a:alphaModFix/>
          </a:blip>
          <a:srcRect l="31024" t="82703" r="26005"/>
          <a:stretch/>
        </p:blipFill>
        <p:spPr>
          <a:xfrm>
            <a:off x="6474500" y="2795000"/>
            <a:ext cx="2000549" cy="3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a8e147acb9_0_378"/>
          <p:cNvSpPr txBox="1"/>
          <p:nvPr/>
        </p:nvSpPr>
        <p:spPr>
          <a:xfrm>
            <a:off x="5890700" y="477420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fig.23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8e147acb9_0_552"/>
          <p:cNvSpPr txBox="1"/>
          <p:nvPr/>
        </p:nvSpPr>
        <p:spPr>
          <a:xfrm>
            <a:off x="727200" y="626825"/>
            <a:ext cx="5428200" cy="26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o, we have used validation dataset to choose the most accurate model . .</a:t>
            </a: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But how will these models be evaluated?</a:t>
            </a: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2a8e147acb9_0_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100" y="965000"/>
            <a:ext cx="5296300" cy="34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a8e147acb9_0_559"/>
          <p:cNvSpPr txBox="1"/>
          <p:nvPr/>
        </p:nvSpPr>
        <p:spPr>
          <a:xfrm>
            <a:off x="747650" y="1093200"/>
            <a:ext cx="18639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Balanced data!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so, we can use accuracy matric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 also used confusion matrix 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g2a8e147acb9_0_559"/>
          <p:cNvSpPr txBox="1"/>
          <p:nvPr/>
        </p:nvSpPr>
        <p:spPr>
          <a:xfrm>
            <a:off x="2477300" y="4050300"/>
            <a:ext cx="58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chart2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g2a8e147acb9_0_524"/>
          <p:cNvCxnSpPr>
            <a:stCxn id="448" idx="2"/>
            <a:endCxn id="449" idx="0"/>
          </p:cNvCxnSpPr>
          <p:nvPr/>
        </p:nvCxnSpPr>
        <p:spPr>
          <a:xfrm rot="-5400000" flipH="1">
            <a:off x="4820125" y="1574875"/>
            <a:ext cx="1031700" cy="2070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0" name="Google Shape;450;g2a8e147acb9_0_524"/>
          <p:cNvCxnSpPr>
            <a:stCxn id="451" idx="0"/>
            <a:endCxn id="448" idx="2"/>
          </p:cNvCxnSpPr>
          <p:nvPr/>
        </p:nvCxnSpPr>
        <p:spPr>
          <a:xfrm rot="-5400000">
            <a:off x="3076500" y="1901076"/>
            <a:ext cx="1031700" cy="1417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48" name="Google Shape;448;g2a8e147acb9_0_524"/>
          <p:cNvSpPr txBox="1"/>
          <p:nvPr/>
        </p:nvSpPr>
        <p:spPr>
          <a:xfrm>
            <a:off x="657175" y="1509625"/>
            <a:ext cx="7287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  <a:endParaRPr sz="19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g2a8e147acb9_0_524"/>
          <p:cNvSpPr txBox="1"/>
          <p:nvPr/>
        </p:nvSpPr>
        <p:spPr>
          <a:xfrm>
            <a:off x="1499250" y="3125676"/>
            <a:ext cx="27687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u="sng">
                <a:solidFill>
                  <a:schemeClr val="lt1"/>
                </a:solidFill>
              </a:rPr>
              <a:t>Quantitative Results</a:t>
            </a:r>
            <a:endParaRPr sz="1200" u="sng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g2a8e147acb9_0_524"/>
          <p:cNvSpPr txBox="1"/>
          <p:nvPr/>
        </p:nvSpPr>
        <p:spPr>
          <a:xfrm>
            <a:off x="5039850" y="3125675"/>
            <a:ext cx="2662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u="sng">
                <a:solidFill>
                  <a:schemeClr val="lt1"/>
                </a:solidFill>
              </a:rPr>
              <a:t>Qualitative Results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g2a8e147acb9_0_524"/>
          <p:cNvSpPr txBox="1"/>
          <p:nvPr/>
        </p:nvSpPr>
        <p:spPr>
          <a:xfrm>
            <a:off x="1594250" y="3632350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fig.24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8e147acb9_0_475"/>
          <p:cNvSpPr txBox="1"/>
          <p:nvPr/>
        </p:nvSpPr>
        <p:spPr>
          <a:xfrm>
            <a:off x="3619900" y="206900"/>
            <a:ext cx="35541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Accuracy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g2a8e147acb9_0_475"/>
          <p:cNvSpPr txBox="1"/>
          <p:nvPr/>
        </p:nvSpPr>
        <p:spPr>
          <a:xfrm>
            <a:off x="686200" y="4278125"/>
            <a:ext cx="6718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So, VGG16 has the highest accuracy! it’s our final model🎉🎉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g2a8e147acb9_0_475"/>
          <p:cNvSpPr txBox="1"/>
          <p:nvPr/>
        </p:nvSpPr>
        <p:spPr>
          <a:xfrm>
            <a:off x="2681325" y="4075225"/>
            <a:ext cx="8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chart.3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g2a8e147acb9_0_475"/>
          <p:cNvSpPr txBox="1"/>
          <p:nvPr/>
        </p:nvSpPr>
        <p:spPr>
          <a:xfrm>
            <a:off x="7405000" y="4075225"/>
            <a:ext cx="8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chart.4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3223E-E1FD-13C9-50DE-D5B075FA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4" y="1241096"/>
            <a:ext cx="3990141" cy="2678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2AF2C-0FB1-70BD-4BE0-173D2CA67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501" y="1241095"/>
            <a:ext cx="4113485" cy="26781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8e147acb9_0_481"/>
          <p:cNvSpPr txBox="1"/>
          <p:nvPr/>
        </p:nvSpPr>
        <p:spPr>
          <a:xfrm>
            <a:off x="3619900" y="130700"/>
            <a:ext cx="35541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g2a8e147acb9_0_481"/>
          <p:cNvSpPr txBox="1"/>
          <p:nvPr/>
        </p:nvSpPr>
        <p:spPr>
          <a:xfrm>
            <a:off x="2681325" y="4075225"/>
            <a:ext cx="8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chart.5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g2a8e147acb9_0_481"/>
          <p:cNvSpPr txBox="1"/>
          <p:nvPr/>
        </p:nvSpPr>
        <p:spPr>
          <a:xfrm>
            <a:off x="7379925" y="4212575"/>
            <a:ext cx="8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chart.6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A85F9-2EF5-ABF3-FEE7-A68FDCDB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8" y="1236064"/>
            <a:ext cx="4139522" cy="267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AA304-7C4C-AA1C-17DD-90D578CD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66" y="1236064"/>
            <a:ext cx="3993456" cy="26713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8e147acb9_0_510"/>
          <p:cNvSpPr txBox="1"/>
          <p:nvPr/>
        </p:nvSpPr>
        <p:spPr>
          <a:xfrm>
            <a:off x="2048375" y="3965700"/>
            <a:ext cx="4469700" cy="20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NoteBook</a:t>
            </a:r>
            <a:r>
              <a:rPr lang="en-U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Link: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https://drive.google.com/file/d/1-mtswXyRQDAPH4IZNlN5aOkbsqcZd5yN/view?usp=sharing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8" name="Google Shape;478;g2a8e147acb9_0_510"/>
          <p:cNvSpPr txBox="1"/>
          <p:nvPr/>
        </p:nvSpPr>
        <p:spPr>
          <a:xfrm>
            <a:off x="7693975" y="4009575"/>
            <a:ext cx="8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chart.24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88A21-BF86-F701-DF6F-855A3107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5" y="367535"/>
            <a:ext cx="8334530" cy="3512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3"/>
          <p:cNvCxnSpPr/>
          <p:nvPr/>
        </p:nvCxnSpPr>
        <p:spPr>
          <a:xfrm>
            <a:off x="7812132" y="2374664"/>
            <a:ext cx="0" cy="28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3"/>
          <p:cNvCxnSpPr/>
          <p:nvPr/>
        </p:nvCxnSpPr>
        <p:spPr>
          <a:xfrm>
            <a:off x="4592889" y="2812183"/>
            <a:ext cx="0" cy="28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3"/>
          <p:cNvCxnSpPr>
            <a:endCxn id="194" idx="6"/>
          </p:cNvCxnSpPr>
          <p:nvPr/>
        </p:nvCxnSpPr>
        <p:spPr>
          <a:xfrm rot="10800000" flipH="1">
            <a:off x="1408683" y="2731930"/>
            <a:ext cx="1107600" cy="3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p3"/>
          <p:cNvSpPr/>
          <p:nvPr/>
        </p:nvSpPr>
        <p:spPr>
          <a:xfrm>
            <a:off x="2268483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4468989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7688232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"/>
          <p:cNvSpPr txBox="1"/>
          <p:nvPr/>
        </p:nvSpPr>
        <p:spPr>
          <a:xfrm flipH="1">
            <a:off x="1463322" y="353969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Dataset &amp; 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3"/>
          <p:cNvSpPr txBox="1"/>
          <p:nvPr/>
        </p:nvSpPr>
        <p:spPr>
          <a:xfrm flipH="1">
            <a:off x="4758174" y="1712211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Experiment</a:t>
            </a:r>
            <a:endParaRPr/>
          </a:p>
        </p:txBody>
      </p:sp>
      <p:sp>
        <p:nvSpPr>
          <p:cNvPr id="199" name="Google Shape;199;p3"/>
          <p:cNvSpPr txBox="1"/>
          <p:nvPr/>
        </p:nvSpPr>
        <p:spPr>
          <a:xfrm flipH="1">
            <a:off x="6900210" y="186105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Future work</a:t>
            </a:r>
            <a:endParaRPr sz="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0" name="Google Shape;200;p3"/>
          <p:cNvCxnSpPr>
            <a:stCxn id="194" idx="6"/>
            <a:endCxn id="201" idx="2"/>
          </p:cNvCxnSpPr>
          <p:nvPr/>
        </p:nvCxnSpPr>
        <p:spPr>
          <a:xfrm>
            <a:off x="2516283" y="2731930"/>
            <a:ext cx="860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3"/>
          <p:cNvCxnSpPr>
            <a:stCxn id="194" idx="4"/>
          </p:cNvCxnSpPr>
          <p:nvPr/>
        </p:nvCxnSpPr>
        <p:spPr>
          <a:xfrm>
            <a:off x="2392383" y="2855830"/>
            <a:ext cx="0" cy="28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3"/>
          <p:cNvSpPr txBox="1"/>
          <p:nvPr/>
        </p:nvSpPr>
        <p:spPr>
          <a:xfrm flipH="1">
            <a:off x="2433612" y="1704238"/>
            <a:ext cx="20985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 Algorithm</a:t>
            </a:r>
            <a:endParaRPr sz="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"/>
          <p:cNvSpPr txBox="1"/>
          <p:nvPr/>
        </p:nvSpPr>
        <p:spPr>
          <a:xfrm flipH="1">
            <a:off x="3522295" y="3263385"/>
            <a:ext cx="21420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Transfer Learning</a:t>
            </a:r>
            <a:endParaRPr sz="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376274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5525679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"/>
          <p:cNvCxnSpPr>
            <a:endCxn id="201" idx="0"/>
          </p:cNvCxnSpPr>
          <p:nvPr/>
        </p:nvCxnSpPr>
        <p:spPr>
          <a:xfrm>
            <a:off x="3500174" y="2290030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3"/>
          <p:cNvCxnSpPr>
            <a:endCxn id="205" idx="0"/>
          </p:cNvCxnSpPr>
          <p:nvPr/>
        </p:nvCxnSpPr>
        <p:spPr>
          <a:xfrm>
            <a:off x="5649579" y="2290030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3"/>
          <p:cNvCxnSpPr>
            <a:stCxn id="201" idx="6"/>
            <a:endCxn id="195" idx="2"/>
          </p:cNvCxnSpPr>
          <p:nvPr/>
        </p:nvCxnSpPr>
        <p:spPr>
          <a:xfrm>
            <a:off x="3624074" y="2731930"/>
            <a:ext cx="844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3"/>
          <p:cNvCxnSpPr>
            <a:stCxn id="195" idx="6"/>
            <a:endCxn id="205" idx="2"/>
          </p:cNvCxnSpPr>
          <p:nvPr/>
        </p:nvCxnSpPr>
        <p:spPr>
          <a:xfrm>
            <a:off x="4716789" y="2731930"/>
            <a:ext cx="80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3"/>
          <p:cNvCxnSpPr>
            <a:stCxn id="205" idx="6"/>
            <a:endCxn id="196" idx="2"/>
          </p:cNvCxnSpPr>
          <p:nvPr/>
        </p:nvCxnSpPr>
        <p:spPr>
          <a:xfrm>
            <a:off x="5773479" y="2731930"/>
            <a:ext cx="1914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3"/>
          <p:cNvSpPr/>
          <p:nvPr/>
        </p:nvSpPr>
        <p:spPr>
          <a:xfrm>
            <a:off x="1177097" y="2608030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"/>
          <p:cNvCxnSpPr/>
          <p:nvPr/>
        </p:nvCxnSpPr>
        <p:spPr>
          <a:xfrm>
            <a:off x="1300997" y="2293040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3"/>
          <p:cNvSpPr txBox="1"/>
          <p:nvPr/>
        </p:nvSpPr>
        <p:spPr>
          <a:xfrm flipH="1">
            <a:off x="458496" y="1716593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927195" y="1480438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 txBox="1"/>
          <p:nvPr/>
        </p:nvSpPr>
        <p:spPr>
          <a:xfrm>
            <a:off x="2010947" y="3709458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"/>
          <p:cNvSpPr txBox="1"/>
          <p:nvPr/>
        </p:nvSpPr>
        <p:spPr>
          <a:xfrm>
            <a:off x="3109036" y="1149346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4179209" y="3681181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5290878" y="1431157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7446034" y="1675456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3463200" y="1986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5343600" y="-2838561"/>
            <a:ext cx="3848072" cy="3861104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6570916" y="2617421"/>
            <a:ext cx="247800" cy="2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"/>
          <p:cNvSpPr txBox="1"/>
          <p:nvPr/>
        </p:nvSpPr>
        <p:spPr>
          <a:xfrm flipH="1">
            <a:off x="5788666" y="334140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4" name="Google Shape;224;p3"/>
          <p:cNvCxnSpPr>
            <a:stCxn id="222" idx="4"/>
          </p:cNvCxnSpPr>
          <p:nvPr/>
        </p:nvCxnSpPr>
        <p:spPr>
          <a:xfrm>
            <a:off x="6694816" y="2865221"/>
            <a:ext cx="0" cy="28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"/>
          <p:cNvSpPr txBox="1"/>
          <p:nvPr/>
        </p:nvSpPr>
        <p:spPr>
          <a:xfrm>
            <a:off x="6341866" y="3840629"/>
            <a:ext cx="70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1853800" y="921775"/>
            <a:ext cx="164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"/>
          <p:cNvSpPr txBox="1"/>
          <p:nvPr/>
        </p:nvSpPr>
        <p:spPr>
          <a:xfrm>
            <a:off x="706700" y="4209425"/>
            <a:ext cx="579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2"/>
          <p:cNvSpPr txBox="1"/>
          <p:nvPr/>
        </p:nvSpPr>
        <p:spPr>
          <a:xfrm>
            <a:off x="1248055" y="309153"/>
            <a:ext cx="5969100" cy="5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3000"/>
              <a:buFont typeface="Arial"/>
              <a:buChar char="•"/>
            </a:pPr>
            <a:r>
              <a:rPr lang="en-US" sz="3000" b="1" u="sng">
                <a:solidFill>
                  <a:srgbClr val="C9DAF8"/>
                </a:solidFill>
              </a:rPr>
              <a:t>Limitation:</a:t>
            </a:r>
            <a:endParaRPr sz="3000" b="1" u="sng">
              <a:solidFill>
                <a:srgbClr val="C9DAF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trained on images </a:t>
            </a:r>
            <a:endParaRPr sz="1800" b="1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letter-level recognition  </a:t>
            </a:r>
            <a:endParaRPr sz="1800" b="1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2500"/>
              <a:buFont typeface="Arial"/>
              <a:buChar char="•"/>
            </a:pPr>
            <a:r>
              <a:rPr lang="en-US" sz="2500" b="1" u="sng">
                <a:solidFill>
                  <a:srgbClr val="C9DAF8"/>
                </a:solidFill>
              </a:rPr>
              <a:t>Future Work:</a:t>
            </a:r>
            <a:endParaRPr sz="2500" b="0" i="0" u="sng" strike="noStrike" cap="non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Address limitations of the current model.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 potential enhancements.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Real-time Performance: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Optimize the model for real-time processing, ensuring low latency.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	      form sentences from finger spellings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Recognize more Gestures:</a:t>
            </a:r>
            <a:endParaRPr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		train model on large dataset of more labels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endParaRPr/>
          </a:p>
          <a:p>
            <a:pPr marL="571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2a8e147acb9_0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00" y="2360125"/>
            <a:ext cx="7415801" cy="24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/>
          <p:nvPr/>
        </p:nvSpPr>
        <p:spPr>
          <a:xfrm>
            <a:off x="6410959" y="366164"/>
            <a:ext cx="1914799" cy="76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Intro.</a:t>
            </a:r>
            <a:endParaRPr/>
          </a:p>
        </p:txBody>
      </p:sp>
      <p:sp>
        <p:nvSpPr>
          <p:cNvPr id="233" name="Google Shape;233;p4"/>
          <p:cNvSpPr txBox="1"/>
          <p:nvPr/>
        </p:nvSpPr>
        <p:spPr>
          <a:xfrm>
            <a:off x="1090025" y="406456"/>
            <a:ext cx="6378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Significance of 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highlight>
                  <a:srgbClr val="5F6368"/>
                </a:highlight>
                <a:latin typeface="Arial"/>
                <a:ea typeface="Arial"/>
                <a:cs typeface="Arial"/>
                <a:sym typeface="Arial"/>
              </a:rPr>
              <a:t>Sign Language:</a:t>
            </a:r>
            <a:endParaRPr>
              <a:highlight>
                <a:srgbClr val="5F6368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1148875" y="1541800"/>
            <a:ext cx="7004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According to the World Federation of the Deaf, there are over 70 million deaf people in the world.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 More than 80% of them live in underdeveloped countries.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They collectively use more than 300 different sign languages.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011565" y="2896840"/>
            <a:ext cx="6535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Complexity of hand gestures.</a:t>
            </a:r>
            <a:endParaRPr sz="240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Variability in signing styles.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a8e147acb9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63" y="1068375"/>
            <a:ext cx="7718874" cy="37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a8e147acb9_0_391"/>
          <p:cNvSpPr txBox="1"/>
          <p:nvPr/>
        </p:nvSpPr>
        <p:spPr>
          <a:xfrm>
            <a:off x="671625" y="329700"/>
            <a:ext cx="579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solidFill>
                  <a:schemeClr val="lt1"/>
                </a:solidFill>
              </a:rPr>
              <a:t>Dataset Overview | ASL Alphabet Dataset</a:t>
            </a:r>
            <a:endParaRPr/>
          </a:p>
        </p:txBody>
      </p:sp>
      <p:sp>
        <p:nvSpPr>
          <p:cNvPr id="242" name="Google Shape;242;g2a8e147acb9_0_391"/>
          <p:cNvSpPr txBox="1"/>
          <p:nvPr/>
        </p:nvSpPr>
        <p:spPr>
          <a:xfrm>
            <a:off x="7579375" y="4774200"/>
            <a:ext cx="22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fig.1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8e147acb9_0_395"/>
          <p:cNvSpPr txBox="1"/>
          <p:nvPr/>
        </p:nvSpPr>
        <p:spPr>
          <a:xfrm>
            <a:off x="591075" y="419000"/>
            <a:ext cx="37674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The data set is a collection of images of alphabets from the American Sign Language, separated in </a:t>
            </a:r>
            <a:r>
              <a:rPr lang="en-US" sz="1600">
                <a:solidFill>
                  <a:srgbClr val="B6D7A8"/>
                </a:solidFill>
              </a:rPr>
              <a:t>29 folders</a:t>
            </a:r>
            <a:r>
              <a:rPr lang="en-US" sz="1600">
                <a:solidFill>
                  <a:schemeClr val="lt1"/>
                </a:solidFill>
              </a:rPr>
              <a:t> which represent the various classes.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The</a:t>
            </a:r>
            <a:r>
              <a:rPr lang="en-US" sz="1600">
                <a:solidFill>
                  <a:srgbClr val="B6D7A8"/>
                </a:solidFill>
              </a:rPr>
              <a:t> training data set contains 87,000 images</a:t>
            </a:r>
            <a:r>
              <a:rPr lang="en-US" sz="1600">
                <a:solidFill>
                  <a:schemeClr val="lt1"/>
                </a:solidFill>
              </a:rPr>
              <a:t> which are 200x200 pixels. There ar</a:t>
            </a:r>
            <a:r>
              <a:rPr lang="en-US" sz="1600">
                <a:solidFill>
                  <a:srgbClr val="B6D7A8"/>
                </a:solidFill>
              </a:rPr>
              <a:t>e 29 classes as shown in fig.2</a:t>
            </a:r>
            <a:r>
              <a:rPr lang="en-US" sz="1600">
                <a:solidFill>
                  <a:schemeClr val="lt1"/>
                </a:solidFill>
              </a:rPr>
              <a:t>, of which </a:t>
            </a:r>
            <a:r>
              <a:rPr lang="en-US" sz="1600">
                <a:solidFill>
                  <a:srgbClr val="B6D7A8"/>
                </a:solidFill>
              </a:rPr>
              <a:t>26 are for the letters A-Z</a:t>
            </a:r>
            <a:r>
              <a:rPr lang="en-US" sz="1600">
                <a:solidFill>
                  <a:schemeClr val="lt1"/>
                </a:solidFill>
              </a:rPr>
              <a:t> and </a:t>
            </a:r>
            <a:r>
              <a:rPr lang="en-US" sz="1600">
                <a:solidFill>
                  <a:srgbClr val="B6D7A8"/>
                </a:solidFill>
              </a:rPr>
              <a:t>3 classes for SPACE, DELETE and NOTHING.</a:t>
            </a:r>
            <a:endParaRPr sz="1600">
              <a:solidFill>
                <a:srgbClr val="B6D7A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These last 3 classes are very helpful in real-time applications, and classification.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The </a:t>
            </a:r>
            <a:r>
              <a:rPr lang="en-US" sz="1600">
                <a:solidFill>
                  <a:srgbClr val="B6D7A8"/>
                </a:solidFill>
              </a:rPr>
              <a:t>test data set contains a mere 29 images</a:t>
            </a:r>
            <a:r>
              <a:rPr lang="en-US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8" name="Google Shape;248;g2a8e147acb9_0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50" y="610375"/>
            <a:ext cx="1996725" cy="42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a8e147acb9_0_395"/>
          <p:cNvSpPr txBox="1"/>
          <p:nvPr/>
        </p:nvSpPr>
        <p:spPr>
          <a:xfrm>
            <a:off x="701825" y="178725"/>
            <a:ext cx="579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solidFill>
                  <a:schemeClr val="lt1"/>
                </a:solidFill>
              </a:rPr>
              <a:t>Dataset Overview | </a:t>
            </a:r>
            <a:r>
              <a:rPr lang="en-US" sz="2000" b="1">
                <a:solidFill>
                  <a:srgbClr val="F1C232"/>
                </a:solidFill>
              </a:rPr>
              <a:t>ASL Alphabet Dataset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0" name="Google Shape;250;g2a8e147acb9_0_395"/>
          <p:cNvSpPr txBox="1"/>
          <p:nvPr/>
        </p:nvSpPr>
        <p:spPr>
          <a:xfrm>
            <a:off x="4743475" y="4774200"/>
            <a:ext cx="22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fig.2.a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g2a8e147acb9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150" y="1107500"/>
            <a:ext cx="1913125" cy="31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a8e147acb9_0_395"/>
          <p:cNvSpPr txBox="1"/>
          <p:nvPr/>
        </p:nvSpPr>
        <p:spPr>
          <a:xfrm>
            <a:off x="6875150" y="4270925"/>
            <a:ext cx="22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fig.2.b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8e147acb9_0_407"/>
          <p:cNvSpPr txBox="1"/>
          <p:nvPr/>
        </p:nvSpPr>
        <p:spPr>
          <a:xfrm>
            <a:off x="540125" y="528600"/>
            <a:ext cx="79050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A4C2F4"/>
                </a:solidFill>
              </a:rPr>
              <a:t>SOURCES</a:t>
            </a:r>
            <a:endParaRPr sz="1800" u="sng">
              <a:solidFill>
                <a:srgbClr val="A4C2F4"/>
              </a:solidFill>
            </a:endParaRPr>
          </a:p>
          <a:p>
            <a:pPr marL="457200" lvl="0" indent="-342900" algn="l" rtl="0">
              <a:lnSpc>
                <a:spcPct val="157142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rgbClr val="B6D7A8"/>
                </a:solidFill>
              </a:rPr>
              <a:t>Personal Images</a:t>
            </a:r>
            <a:r>
              <a:rPr lang="en-US" sz="1800">
                <a:solidFill>
                  <a:schemeClr val="lt1"/>
                </a:solidFill>
              </a:rPr>
              <a:t> captured with the intent to create a dataset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A4C2F4"/>
                </a:solidFill>
              </a:rPr>
              <a:t>COLLECTION METHODOLOGY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 dataset was created by </a:t>
            </a:r>
            <a:r>
              <a:rPr lang="en-US" sz="1800">
                <a:solidFill>
                  <a:srgbClr val="B6D7A8"/>
                </a:solidFill>
              </a:rPr>
              <a:t>Akash Nagaraj</a:t>
            </a:r>
            <a:r>
              <a:rPr lang="en-US" sz="1800">
                <a:solidFill>
                  <a:schemeClr val="lt1"/>
                </a:solidFill>
              </a:rPr>
              <a:t> and made publicly accessible.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A4C2F4"/>
                </a:solidFill>
              </a:rPr>
              <a:t>Expected Update Frequency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Monthly (Updated 6 years ago)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a8e147acb9_0_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0" y="891125"/>
            <a:ext cx="7673001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a8e147acb9_0_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00" y="3086400"/>
            <a:ext cx="6716326" cy="17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a8e147acb9_0_421"/>
          <p:cNvSpPr txBox="1"/>
          <p:nvPr/>
        </p:nvSpPr>
        <p:spPr>
          <a:xfrm>
            <a:off x="0" y="251675"/>
            <a:ext cx="478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Diversity of the dataset</a:t>
            </a:r>
            <a:endParaRPr/>
          </a:p>
        </p:txBody>
      </p:sp>
      <p:sp>
        <p:nvSpPr>
          <p:cNvPr id="265" name="Google Shape;265;g2a8e147acb9_0_421"/>
          <p:cNvSpPr txBox="1"/>
          <p:nvPr/>
        </p:nvSpPr>
        <p:spPr>
          <a:xfrm>
            <a:off x="7930150" y="2647950"/>
            <a:ext cx="22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fig.3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g2a8e147acb9_0_421"/>
          <p:cNvSpPr txBox="1"/>
          <p:nvPr/>
        </p:nvSpPr>
        <p:spPr>
          <a:xfrm>
            <a:off x="7567800" y="445097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fig.4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a8e147acb9_0_356"/>
          <p:cNvPicPr preferRelativeResize="0"/>
          <p:nvPr/>
        </p:nvPicPr>
        <p:blipFill rotWithShape="1">
          <a:blip r:embed="rId3">
            <a:alphaModFix/>
          </a:blip>
          <a:srcRect l="18865" r="27962" b="31866"/>
          <a:stretch/>
        </p:blipFill>
        <p:spPr>
          <a:xfrm>
            <a:off x="451799" y="1727350"/>
            <a:ext cx="3064125" cy="31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a8e147acb9_0_356"/>
          <p:cNvPicPr preferRelativeResize="0"/>
          <p:nvPr/>
        </p:nvPicPr>
        <p:blipFill rotWithShape="1">
          <a:blip r:embed="rId4">
            <a:alphaModFix/>
          </a:blip>
          <a:srcRect l="20386" r="25980" b="32207"/>
          <a:stretch/>
        </p:blipFill>
        <p:spPr>
          <a:xfrm>
            <a:off x="5336425" y="1727350"/>
            <a:ext cx="3184775" cy="3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a8e147acb9_0_356"/>
          <p:cNvSpPr txBox="1"/>
          <p:nvPr/>
        </p:nvSpPr>
        <p:spPr>
          <a:xfrm>
            <a:off x="761800" y="348950"/>
            <a:ext cx="50328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g2a8e147acb9_0_356"/>
          <p:cNvSpPr/>
          <p:nvPr/>
        </p:nvSpPr>
        <p:spPr>
          <a:xfrm>
            <a:off x="3815525" y="2974575"/>
            <a:ext cx="1221300" cy="50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g2a8e147acb9_0_356"/>
          <p:cNvSpPr txBox="1"/>
          <p:nvPr/>
        </p:nvSpPr>
        <p:spPr>
          <a:xfrm>
            <a:off x="451800" y="1128900"/>
            <a:ext cx="425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cleaning | Border removal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g2a8e147acb9_0_356"/>
          <p:cNvSpPr txBox="1"/>
          <p:nvPr/>
        </p:nvSpPr>
        <p:spPr>
          <a:xfrm>
            <a:off x="3593925" y="453132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fig.5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g2a8e147acb9_0_356"/>
          <p:cNvSpPr txBox="1"/>
          <p:nvPr/>
        </p:nvSpPr>
        <p:spPr>
          <a:xfrm>
            <a:off x="8521200" y="453132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fig.6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ject Integration Management for Business by Slidesgo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On-screen Show (16:9)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DM Sans</vt:lpstr>
      <vt:lpstr>Bebas Neue</vt:lpstr>
      <vt:lpstr>Arial</vt:lpstr>
      <vt:lpstr>Roboto</vt:lpstr>
      <vt:lpstr>Raleway</vt:lpstr>
      <vt:lpstr>Project Integration Management for Business by Slidesgo</vt:lpstr>
      <vt:lpstr>Hand Gesture  Recognition</vt:lpstr>
      <vt:lpstr>Our team.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 Recognition</dc:title>
  <dc:creator>Sara Hamza</dc:creator>
  <cp:lastModifiedBy>ساره صلاح الدين عبدالمعطى عبدالعا</cp:lastModifiedBy>
  <cp:revision>1</cp:revision>
  <dcterms:modified xsi:type="dcterms:W3CDTF">2023-12-21T13:13:39Z</dcterms:modified>
</cp:coreProperties>
</file>